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Relationship Id="rId89" Type="http://schemas.openxmlformats.org/officeDocument/2006/relationships/slide" Target="slides/slide83.xml"/><Relationship Id="rId90" Type="http://schemas.openxmlformats.org/officeDocument/2006/relationships/slide" Target="slides/slide84.xml"/><Relationship Id="rId91" Type="http://schemas.openxmlformats.org/officeDocument/2006/relationships/slide" Target="slides/slide85.xml"/><Relationship Id="rId92" Type="http://schemas.openxmlformats.org/officeDocument/2006/relationships/slide" Target="slides/slide86.xml"/><Relationship Id="rId93" Type="http://schemas.openxmlformats.org/officeDocument/2006/relationships/slide" Target="slides/slide87.xml"/><Relationship Id="rId94" Type="http://schemas.openxmlformats.org/officeDocument/2006/relationships/slide" Target="slides/slide88.xml"/><Relationship Id="rId95" Type="http://schemas.openxmlformats.org/officeDocument/2006/relationships/slide" Target="slides/slide89.xml"/><Relationship Id="rId96" Type="http://schemas.openxmlformats.org/officeDocument/2006/relationships/slide" Target="slides/slide90.xml"/><Relationship Id="rId97" Type="http://schemas.openxmlformats.org/officeDocument/2006/relationships/slide" Target="slides/slide91.xml"/><Relationship Id="rId98" Type="http://schemas.openxmlformats.org/officeDocument/2006/relationships/slide" Target="slides/slide92.xml"/><Relationship Id="rId99" Type="http://schemas.openxmlformats.org/officeDocument/2006/relationships/slide" Target="slides/slide93.xml"/><Relationship Id="rId100" Type="http://schemas.openxmlformats.org/officeDocument/2006/relationships/slide" Target="slides/slide9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371600"/>
            <a:ext cx="9144000" cy="73152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t>卓有成效的管理者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>
                <a:solidFill>
                  <a:srgbClr val="AACCEE"/>
                </a:solidFill>
              </a:defRPr>
            </a:pPr>
            <a:r>
              <a:t>The Effective Executive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11480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CCCCCC"/>
                </a:solidFill>
              </a:defRPr>
            </a:pPr>
            <a:r>
              <a:t>彼得·德鲁克 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0292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>
                <a:solidFill>
                  <a:srgbClr val="ED7D31"/>
                </a:solidFill>
              </a:defRPr>
            </a:pPr>
            <a:r>
              <a:t>金山软件（Kingsoft）中层管理者培训</a:t>
            </a:r>
          </a:p>
          <a:p>
            <a:pPr algn="ctr">
              <a:spcBef>
                <a:spcPts val="1200"/>
              </a:spcBef>
              <a:defRPr sz="1800">
                <a:solidFill>
                  <a:srgbClr val="FFFFFF"/>
                </a:solidFill>
              </a:defRPr>
            </a:pPr>
            <a:r>
              <a:t>培训师：卢立男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案例讨论：WPS技术大牛的管理困境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WPS Office某核心模块负责人每天写代码到深夜，技术方案完美，但团队产出持续下降，成员流失率高。他是「有效」的管理者吗？</a:t>
            </a:r>
            <a:br/>
            <a:br/>
            <a:r>
              <a:t>关键问题：作为管理者，他的职责是什么？是个人产出还是团队产出？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技术能力强是否等于管理能力强？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管理者应该如何分配个人工作和团队工作的时间？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如何衡量管理者是否「卓有成效」？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管理者面临的5个障碍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1. 时间属于别人 — 跨端适配会议、金山云工单、西山居运维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2. 被迫忙于日常运营 — 兼容性适配、架构演进、游戏引擎升级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3. 身处组织之中 — WPS产品线协作、金山云资源博弈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4. 身处组织内部 — 技术人「只看技术」，忽略用户价值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5. 视野受限 — 只关注自己负责的模块，缺乏全局视野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卓有成效管理者的5个习惯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善用时间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时间是最稀缺的资源，必须诊断和系统化管理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重视贡献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关注「我能贡献什么」而非「我需要什么」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用人之长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从不问「他不能做什么」，只问「他能做什么」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4480559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645920" y="4480559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要事优先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聚焦重要的事，有勇气放弃不重要的事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557784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5920" y="557784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有效决策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做出少数战略性决策，而非大量战术性决策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互动练习：自我诊断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请对照5个习惯进行1-5分评分（1=很差，5=很好）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善用时间：我能有效管理自己的时间          ____分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重视贡献：我清楚自己对金山的贡献          ____分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用人之长：我善于发现和发挥下属的长处      ____分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要事优先：我能聚焦重要的事，放弃次要的     ____分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5. 有效决策：我能做出高质量的决策            ____分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💬 小组讨论（10分钟）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109728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333333"/>
                </a:solidFill>
              </a:defRPr>
            </a:pPr>
            <a:r>
              <a:t>讨论主题：结合金山「技术立业」文化，探讨管理者角色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377440"/>
            <a:ext cx="8229600" cy="3657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作为技术背景的管理者，你的「卓有成效」应该体现在哪些方面？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技术能力强的管理者，为什么往往在管理上感到吃力？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德鲁克说的「5个障碍」，你在金山工作中遇到过哪些？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技术专家 vs 管理者的角色差异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4800" y="2286000"/>
            <a:ext cx="914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 b="1">
                <a:solidFill>
                  <a:srgbClr val="ED7D31"/>
                </a:solidFill>
              </a:defRPr>
            </a:pPr>
            <a:r>
              <a:t>VS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188720"/>
            <a:ext cx="3840480" cy="5029200"/>
          </a:xfrm>
          <a:prstGeom prst="roundRect">
            <a:avLst/>
          </a:prstGeom>
          <a:solidFill>
            <a:srgbClr val="FFEBEE"/>
          </a:solidFill>
          <a:ln w="25400">
            <a:solidFill>
              <a:srgbClr val="E539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C62828"/>
                </a:solidFill>
              </a:defRPr>
            </a:pPr>
            <a:r>
              <a:t>❌ 技术专家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关注「怎么做」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个人产出为核心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深度钻研技术问题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追求技术完美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成果容易衡量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846320" y="1188720"/>
            <a:ext cx="3840480" cy="5029200"/>
          </a:xfrm>
          <a:prstGeom prst="roundRect">
            <a:avLst/>
          </a:prstGeom>
          <a:solidFill>
            <a:srgbClr val="E8F5E9"/>
          </a:solidFill>
          <a:ln w="25400">
            <a:solidFill>
              <a:srgbClr val="43A0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2E7D32"/>
                </a:solidFill>
              </a:defRPr>
            </a:pPr>
            <a:r>
              <a:t>✅ 管理者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关注「做什么」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团队产出为核心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协调资源和人才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追求业务价值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成果难以衡量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德鲁克眼中的「知识工作者」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知识工作者的定义：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用知识而非体力工作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需要专业训练和持续学习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产出是「决策」和「知识」，而非「产品」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在金山的体现：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WPS工程师：文档格式兼容性知识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金山云工程师：分布式系统知识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西山居工程师：游戏开发技术知识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管理者的核心任务：让知识转化为成果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E509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☕ 茶歇时间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15分钟后回来继续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第二章</a:t>
            </a:r>
            <a:br/>
            <a:r>
              <a:t>掌握自己的时间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第二章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掌握自己的时间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Know Thy Time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关于金山软件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9144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「技术立业」— 以技术创新为根基，以卓越产品为追求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2286000"/>
            <a:ext cx="265176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200" b="1">
                <a:solidFill>
                  <a:srgbClr val="2E75B6"/>
                </a:solidFill>
              </a:defRPr>
            </a:pPr>
            <a:r>
              <a:t>WPS Office</a:t>
            </a:r>
          </a:p>
          <a:p>
            <a:pPr algn="ctr">
              <a:spcBef>
                <a:spcPts val="1200"/>
              </a:spcBef>
              <a:defRPr sz="1600">
                <a:solidFill>
                  <a:srgbClr val="333333"/>
                </a:solidFill>
              </a:defRPr>
            </a:pPr>
            <a:r>
              <a:t>办公软件领域的创新者</a:t>
            </a:r>
            <a:br/>
            <a:r>
              <a:t>服务全球数亿用户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83280" y="2286000"/>
            <a:ext cx="265176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200" b="1">
                <a:solidFill>
                  <a:srgbClr val="005BA1"/>
                </a:solidFill>
              </a:defRPr>
            </a:pPr>
            <a:r>
              <a:t>金山云</a:t>
            </a:r>
          </a:p>
          <a:p>
            <a:pPr algn="ctr">
              <a:spcBef>
                <a:spcPts val="1200"/>
              </a:spcBef>
              <a:defRPr sz="1600">
                <a:solidFill>
                  <a:srgbClr val="333333"/>
                </a:solidFill>
              </a:defRPr>
            </a:pPr>
            <a:r>
              <a:t>领先的云计算服务商</a:t>
            </a:r>
            <a:br/>
            <a:r>
              <a:t>为企业提供数字化基础设施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309360" y="2286000"/>
            <a:ext cx="265176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200" b="1">
                <a:solidFill>
                  <a:srgbClr val="ED7D31"/>
                </a:solidFill>
              </a:defRPr>
            </a:pPr>
            <a:r>
              <a:t>西山居</a:t>
            </a:r>
          </a:p>
          <a:p>
            <a:pPr algn="ctr">
              <a:spcBef>
                <a:spcPts val="1200"/>
              </a:spcBef>
              <a:defRPr sz="1600">
                <a:solidFill>
                  <a:srgbClr val="333333"/>
                </a:solidFill>
              </a:defRPr>
            </a:pPr>
            <a:r>
              <a:t>中国游戏产业开拓者</a:t>
            </a:r>
            <a:br/>
            <a:r>
              <a:t>剑侠情缘系列经典IP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时间是最稀缺的资源，若不将时间管理好，要想管理好其他事情就只是空谈。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时间是最稀缺的资源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时间是不可替代的资源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时间是无法储存的资源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管理者能真正支配的时间往往只有1/4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时间管理不是「技巧」，而是「诊断」和「系统化」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金山软件的时间痛点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会议过多 — WPS跨端适配会、金山云架构评审、西山居版本发布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即时消息打断 — 企业微信/飞书不断弹窗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紧急事务 — WPS兼容性bug、金山云故障、游戏线上问题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碎片化 — 很难有连续2小时的深度工作时间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跨部门协调 — WPS/金山云/西山居之间的资源博弈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时间管理三步法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第一步：诊断时间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记录3天内每30分钟在做什么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识别「时间黑洞」：消耗最多但产出最少的活动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第二步：消除浪费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哪些活动可以消除、减少或授权？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会议优化：明确目的、限制时间、减少参会人数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建立「免打扰」时间块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第三步：集中时间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把时间整合成大块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重要决策需要连续思考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- 2小时专注 &gt; 4个30分钟碎片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案例讨论：WPS研发总监的一天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李明是WPS Office研发总监，负责文档引擎模块：</a:t>
            </a:r>
            <a:br/>
            <a:r>
              <a:t>9:00-9:30 站会（同步各端适配进度）</a:t>
            </a:r>
            <a:br/>
            <a:r>
              <a:t>9:30-10:00 与产品经理评审新功能需求</a:t>
            </a:r>
            <a:br/>
            <a:r>
              <a:t>10:00-11:00 与金山云团队协调云文档存储方案</a:t>
            </a:r>
            <a:br/>
            <a:r>
              <a:t>11:00-12:00 处理企业微信消息（兼容性bug、客户反馈）</a:t>
            </a:r>
            <a:br/>
            <a:r>
              <a:t>14:00-15:00 1-on-1面谈（团队成员成长）</a:t>
            </a:r>
            <a:br/>
            <a:r>
              <a:t>15:00-16:00 技术方案评审（格式兼容性方案）</a:t>
            </a:r>
            <a:br/>
            <a:r>
              <a:t>16:00-17:00 处理「紧急」问题（Office格式兼容bug）</a:t>
            </a:r>
            <a:br/>
            <a:r>
              <a:t>17:00-18:00 写代码（核心算法优化）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李明的时间管理存在什么问题？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哪些活动可以消除、减少或授权？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如何重新安排李明的时间？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金山软件时间管理实践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应该做的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设立「No Meeting Day」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每天固定2小时深度工作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30分钟会议优于1小时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用飞书文档代替会议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批量处理消息（而非即时回复）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授权下属处理日常事务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344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应该避免的</a:t>
            </a:r>
          </a:p>
        </p:txBody>
      </p:sp>
      <p:sp>
        <p:nvSpPr>
          <p:cNvPr id="7" name="Rectangle 6"/>
          <p:cNvSpPr/>
          <p:nvPr/>
        </p:nvSpPr>
        <p:spPr>
          <a:xfrm>
            <a:off x="466344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参加所有会议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即时回复每条消息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事事亲力亲为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没有规划的一天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把时间花在「紧急但不重要」的事上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试图「管理」别人的时间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互动练习：时间日志回顾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请回忆昨天的时间分配，估算各类型活动的时间占比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会议：____小时（____%）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即时消息/邮件：____小时（____%）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独立工作/深度思考：____小时（____%）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杂务/行政事务：____小时（____%）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5. 其他：____小时（____%）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会议优化实战指南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会议前：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明确会议目的和预期产出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提前发议程和准备材料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只邀请必须参加的人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会议中：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严格控制时间（30分钟为宜）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指定记录人，实时记录决策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跑题时及时拉回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会议后：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发送会议纪要和行动项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明确责任人和截止时间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跟进执行情况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金山实践：用飞书文档做异步会议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深度工作的时间块设计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什么是深度工作？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无干扰、高度专注的工作状态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处理复杂问题和创造性任务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时间块设计原则：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每天固定2-3小时深度工作时间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放在个人精力最充沛的时段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关闭所有通知（微信、飞书、邮件）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告知团队「免打扰」时间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金山实践案例：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WPS某总监：每天上午9-11点深度工作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金山云架构师：每周二/四下午不安排会议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E509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☕ 午餐时间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15分钟后回来继续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73152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培训议程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14400" y="118872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9:00-9:15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743200" y="118872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开场与破冰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14400" y="178308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9:15-10:15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743200" y="178308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第一章：卓有成效是可以学会的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237744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10:30-11:30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200" y="237744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第二章：掌握自己的时间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297180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11:30-12:30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43200" y="297180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第三章：我能贡献什么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4400" y="356616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13:30-14:30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43200" y="356616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第四章：如何发挥人的长处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4400" y="416052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14:45-15:45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743200" y="416052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第五章：要事优先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4400" y="475488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16:00-17:00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743200" y="475488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第六章：决策的要素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14400" y="534924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17:00-17:45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743200" y="534924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第七章：有效的决策 + 总结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4400" y="5943600"/>
            <a:ext cx="1645920" cy="45720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17:45-18:00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743200" y="5943600"/>
            <a:ext cx="548640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5BA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行动计划与闭幕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第三章</a:t>
            </a:r>
            <a:br/>
            <a:r>
              <a:t>我能贡献什么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第三章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我能贡献什么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What Can I Contribute?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有效的管理者一定注重贡献。他会眼光朝上，使自己的工作朝向目标。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贡献意识的转变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卓有成效的管理者关注的不是「我需要什么」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而是「我能贡献什么」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这是从被动到主动的思维转变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金山管理者特别需要这种思维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「技术立业」的本质：技术不是目的，而是手段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管理者的三种贡献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直接成果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WPS核心功能交付、金山云SLA达成、西山居DAU增长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价值观的强化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传承「技术立业」文化、追求极致的工匠精神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培养人才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技术骨干成长、后备管理者梯队建设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向自己提出三个问题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1. 组织需要我做出什么贡献？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我的工作如何支撑金山的整体目标？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WPS/金山云/西山居的业务战略是什么？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2. 我在哪些方面能做出最大贡献？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我的技术长处在哪里？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我如何发挥最大价值？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3. 我需要做出什么贡献才能对组织最有价值？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不是「做了什么」，而是「成果是什么」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对用户、对业务、对团队的价值是什么？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案例讨论：西山居游戏团队的贡献导向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西山居某游戏项目的技术经理发现，团队成员普遍「很忙」，但产出并不理想。工程师们每天都在修线上bug、处理玩家反馈、优化性能，但新版本的核心玩法功能一直延迟上线。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如何帮助团队在「维护稳定性」和「推动创新」之间找到平衡？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游戏运营维护这些「必要但不紧急」的工作，应该如何衡量贡献？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如何向团队传达「技术立业」的贡献导向——技术不只是支持，而是驱动？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互动练习：贡献声明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请花5分钟写下你的贡献声明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我对金山的直接贡献是：_________________________________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我对团队价值观的贡献是：_______________________________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我对人才发展的贡献是：_________________________________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我需要立即开始做的一件事是：___________________________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如何让团队成员关注贡献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定期问三个问题：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1. 你最近的工作成果是什么？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2. 这些成果对用户/业务有什么价值？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3. 下一步你打算做出什么贡献？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OKR设定技巧：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目标要令人兴奋、有挑战性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关键结果要可衡量、有时间限制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避免「活动型」KR（如「完成XX项目」）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绩效评估导向：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关注结果，而非过程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评估对组织的贡献，而非个人努力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区分「做了什么」和「做出了什么」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贡献导向 vs 活动导向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4800" y="2286000"/>
            <a:ext cx="914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 b="1">
                <a:solidFill>
                  <a:srgbClr val="ED7D31"/>
                </a:solidFill>
              </a:defRPr>
            </a:pPr>
            <a:r>
              <a:t>VS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188720"/>
            <a:ext cx="3840480" cy="5029200"/>
          </a:xfrm>
          <a:prstGeom prst="roundRect">
            <a:avLst/>
          </a:prstGeom>
          <a:solidFill>
            <a:srgbClr val="FFEBEE"/>
          </a:solidFill>
          <a:ln w="25400">
            <a:solidFill>
              <a:srgbClr val="E539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C62828"/>
                </a:solidFill>
              </a:defRPr>
            </a:pPr>
            <a:r>
              <a:t>❌ 活动导向（低效）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我很忙，每天都在开会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我写了10000行代码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我修了50个bug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我参加了所有评审会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我加班到很晚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846320" y="1188720"/>
            <a:ext cx="3840480" cy="5029200"/>
          </a:xfrm>
          <a:prstGeom prst="roundRect">
            <a:avLst/>
          </a:prstGeom>
          <a:solidFill>
            <a:srgbClr val="E8F5E9"/>
          </a:solidFill>
          <a:ln w="25400">
            <a:solidFill>
              <a:srgbClr val="43A0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2E7D32"/>
                </a:solidFill>
              </a:defRPr>
            </a:pPr>
            <a:r>
              <a:t>✅ 贡献导向（高效）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我们的团队交付了什么成果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代码带来了什么业务价值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bug修复提升了多少用户满意度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评审决策带来了什么改进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我的工作对组织有什么贡献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效率是把事情做对，卓有成效是做对的事情。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第四章</a:t>
            </a:r>
            <a:br/>
            <a:r>
              <a:t>如何发挥人的长处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第四章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如何发挥人的长处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Make Strength Productive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有效的管理者知道他们之所以用人，是用人来做事，而不是用人来投主管之所好。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用人所长的核心原则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卓有成效的管理者从不问「他不能做什么」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而是问「他能做什么」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完美的员工不存在，但每个人都有独特的长处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用人所长是管理者的责任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金山软件的人才多样性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技术栈多样化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WPS：文档引擎、表格算法、演示设计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金山云：分布式存储、容器化、网络架构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西山居：游戏引擎、图形渲染、服务器架构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跨产品线：AI/大模型、安全、测试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344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性格/工作风格</a:t>
            </a:r>
          </a:p>
        </p:txBody>
      </p:sp>
      <p:sp>
        <p:nvSpPr>
          <p:cNvPr id="7" name="Rectangle 6"/>
          <p:cNvSpPr/>
          <p:nvPr/>
        </p:nvSpPr>
        <p:spPr>
          <a:xfrm>
            <a:off x="466344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独立工作型 vs 团队协作型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深度思考型 vs 快速执行型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大厂规范型 vs 创业敏捷型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技术驱动型 vs 业务驱动型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完美主义型 vs 实用主义型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发现长处的四个维度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过往成功经验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他在什么任务上表现出色？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学习速度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他在哪些领域学得特别快？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工作热情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他在做什么事情时充满激情？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4480559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645920" y="4480559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他人反馈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同事如何评价他的工作？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容人之短的智慧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一个人的短处往往是其长处的「影子」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试图改变一个人的短处是徒劳的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正确的做法是：让短处变得无关紧要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金山案例：WPS兼容性专家，技术强但沟通弱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❌ 错误做法：强迫他改进沟通能力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✅ 正确做法：减少他的对外沟通需求，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           让产品经理配合他对接业务方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案例讨论：WPS文档引擎的天才程序员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王工是WPS文档引擎团队技术能力最强的工程师，对Office格式兼容性有深入研究，但他：</a:t>
            </a:r>
            <a:br/>
            <a:r>
              <a:t>• 经常不参加站会，觉得「浪费时间」</a:t>
            </a:r>
            <a:br/>
            <a:r>
              <a:t>• 代码风格独特，其他人很难维护他的兼容性适配代码</a:t>
            </a:r>
            <a:br/>
            <a:r>
              <a:t>• 对技术方案有强烈坚持，认为自己的方案才是「最正确」的</a:t>
            </a:r>
            <a:br/>
            <a:r>
              <a:t>• 工作时间不规律，经常深夜才上线代码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王工有哪些长处？有哪些短处？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作为管理者，你是应该「改造」他还是「用好」他？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如何在发挥他技术长处的同时，避免他的短处对团队造成负面影响？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互动练习：团队人才画像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请画出你团队每个成员的长处地图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成员A的名字：_____________ 核心长处：_____________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成员B的名字：_____________ 核心长处：_____________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成员C的名字：_____________ 核心长处：_____________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成员D的名字：_____________ 核心长处：_____________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5. 思考：如何重新分配工作让每个人发挥最大长处？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招聘时的「用人之长」思维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常见错误：找「完美候选人」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技术栈100%匹配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软技能全面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经验完全对口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正确思维：找「能发挥长处的人」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他最突出的长处是什么？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这个长处对我们团队有价值吗？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我们能让他发挥这个长处吗？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金山招聘实践：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WPS：优先兼容性专家，即使沟通弱一些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金山云：优先架构能力，即使业务经验少一些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西山居：优先游戏热情，即使技术栈不完全匹配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第一章</a:t>
            </a:r>
            <a:br/>
            <a:r>
              <a:t>卓有成效是可以学会的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💬 小组讨论（8分钟）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109728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333333"/>
                </a:solidFill>
              </a:defRPr>
            </a:pPr>
            <a:r>
              <a:t>讨论主题：如何平衡「用人之长」和「团队协作」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377440"/>
            <a:ext cx="8229600" cy="3657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如果一个技术大牛的短处影响了团队协作，怎么办？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「用人之长」是否意味着容忍一些不好的行为？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如何在发挥个人长处的同时，保证团队整体效率？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E509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☕ 茶歇时间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15分钟后回来继续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第五章</a:t>
            </a:r>
            <a:br/>
            <a:r>
              <a:t>要事优先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第五章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要事优先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First Things First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有效的管理者集中精力于少数重要的领域，他们知道要事优先。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为什么「要事优先」如此困难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管理者面临「压力」和「机遇」的两难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压力驱动：紧急的事情总是挤掉重要的事情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机遇驱动：重要的事情需要主动规划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金山软件的典型压力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紧急事务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WPS兼容性bug修复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金山云故障应急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领导临时需求（如信创适配）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西山居版本发布问题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客户投诉处理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344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重要事务</a:t>
            </a:r>
          </a:p>
        </p:txBody>
      </p:sp>
      <p:sp>
        <p:nvSpPr>
          <p:cNvPr id="7" name="Rectangle 6"/>
          <p:cNvSpPr/>
          <p:nvPr/>
        </p:nvSpPr>
        <p:spPr>
          <a:xfrm>
            <a:off x="466344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WPS新功能开发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金山云技术架构升级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西山居创新玩法研发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团队人才培养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长期技术规划（AI/大模型）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确定优先级的四个原则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重将来而非过去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不能让过去的成功或失败绑架未来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重机会而非问题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问题只能减少，机会才能增加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选择自己的方向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主动出击，而非随波逐流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4480559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645920" y="4480559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目标要高，要有差异性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要有「令人兴奋」的目标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放弃的勇气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「如果没有系统性地放弃昨天，就没有资源做明天的事」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金山软件的「放弃」实践：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WPS旧格式兼容代码（哪些可以不再维护？）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金山云遗留架构（什么时候停止支持？）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西山居老游戏引擎（是否需要升级？）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无效流程（哪些会议可以取消？）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关键问题：「这件事如果我今天不做，我还愿意做吗？」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案例讨论：金山四个团队的优先级困境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四个研发团队分别面临：</a:t>
            </a:r>
            <a:br/>
            <a:r>
              <a:t>• WPS团队A：旧版本兼容性代码技术债严重，但信创适配任务紧迫</a:t>
            </a:r>
            <a:br/>
            <a:r>
              <a:t>• 金山云团队B：老架构维护成本高，但有部分重要客户还在使用</a:t>
            </a:r>
            <a:br/>
            <a:r>
              <a:t>• 西山居团队C：有创新玩法想法，但日常版本迭代需求已排满</a:t>
            </a:r>
            <a:br/>
            <a:r>
              <a:t>• 团队D：团队成员都想学AI/大模型技术，但当前业务需求不允许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每个团队应该如何确定优先级？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作为中层管理者，如何向上级争取资源做「重要的事」？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如何让团队成员理解优先级决策？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管理者的工作必须卓有成效，而卓有成效是可以学会的。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互动练习：优先级矩阵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列出你当前工作中最重要的10件事，然后进行排序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必须做的3件事：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  1. 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  2. 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  3. 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5. 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6. 必须放弃的3件事：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7.   1. 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8.   2. 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9.   3. _________________________________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向上的优先级沟通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中层管理者面临的挑战：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上级给的任务 vs 自己认为重要的事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资源有限，如何争取？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沟通技巧：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不要说「没时间」，要说「如果做A，B就会延迟」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用数据说话：当前资源分配、预计产出、风险评估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提供选项：方案A（快速但质量一般）、方案B（慢但质量好）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金山实践：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信创适配任务紧急，但技术债务也严重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沟通话术：「如果全力投入信创，技术债务将在Q3引发严重问题」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提出方案：「建议分配70%人力做信创，30%做技术债务偿还」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时间管理与优先级的联动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诊断（时间）→ 选择（优先级）→ 执行（集中时间）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第一步：诊断时间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找出时间浪费在哪里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第二步：选择优先级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用德鲁克四原则确定最重要的事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第三步：集中时间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把最好的时间留给最重要的事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联动效果：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时间诊断告诉你「现在在做什么」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优先级告诉你「应该做什么」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集中时间让你「能把重要的事做完」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第六章</a:t>
            </a:r>
            <a:br/>
            <a:r>
              <a:t>决策的要素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第六章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决策的要素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The Elements of Decision-making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决策的第一条规则是：如果没有不同意见，就不做决策。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决策的本质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决策不是从众多方案中选择，而是判断什么是对的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有效的决策是少数的、战略性的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好的决策需要勇气和智慧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金山软件的决策场景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技术决策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WPS新功能用什么技术栈？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金山云用自研还是开源方案？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信创适配的技术方案？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技术债务优先级？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3440" y="1097280"/>
            <a:ext cx="4023360" cy="4572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管理决策</a:t>
            </a:r>
          </a:p>
        </p:txBody>
      </p:sp>
      <p:sp>
        <p:nvSpPr>
          <p:cNvPr id="7" name="Rectangle 6"/>
          <p:cNvSpPr/>
          <p:nvPr/>
        </p:nvSpPr>
        <p:spPr>
          <a:xfrm>
            <a:off x="4663440" y="1554480"/>
            <a:ext cx="4023360" cy="45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人员如何配置？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招什么方向的人？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项目优先级如何排序？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绩效评估标准？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决策的五个要素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判断是否需要决策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这是偶发性问题还是经常性问题？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明确边界条件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决策要满足什么目标？最低要求是什么？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找到正确方案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不是多数人同意的，而是能满足边界条件的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4480559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645920" y="4480559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转化为行动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谁来执行？什么时候？需要什么资源？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557784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45920" y="557784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建立反馈机制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如何验证决策正确？错了如何调整？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案例讨论：技术决策：WPS云文档架构选型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WPS云文档团队面临架构演进决策：</a:t>
            </a:r>
            <a:br/>
            <a:r>
              <a:t>• 方案A：继续优化现有架构，快速支持新功能，但长期维护成本高</a:t>
            </a:r>
            <a:br/>
            <a:r>
              <a:t>• 方案B：重构为微服务架构，扩展性好，但需要6个月，期间功能开发停滞</a:t>
            </a:r>
            <a:br/>
            <a:br/>
            <a:r>
              <a:t>应用决策五要素分析这个决策。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这是偶发问题还是经常性问题？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边界条件是什么？当前最需要什么？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哪个是「正确」的方案？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如何执行决策？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如何建立反馈机制？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第一章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卓有成效是可以学会的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The Effective Executive Can Be Learned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📋 案例讨论：艰难的人员决策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22860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>
                <a:solidFill>
                  <a:srgbClr val="333333"/>
                </a:solidFill>
              </a:defRPr>
            </a:pPr>
            <a:r>
              <a:t>你带的金山云团队有一位老员工张工，在公司工作了8年。他：</a:t>
            </a:r>
            <a:br/>
            <a:r>
              <a:t>• 对金山云产品线和客户业务非常熟悉</a:t>
            </a:r>
            <a:br/>
            <a:r>
              <a:t>• 技术能力一般，对新技术（容器化、K8s）学习较慢</a:t>
            </a:r>
            <a:br/>
            <a:r>
              <a:t>• 工作态度认真，但从不加班</a:t>
            </a:r>
            <a:br/>
            <a:r>
              <a:t>• 团队其他成员觉得他「拖后腿」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566160"/>
            <a:ext cx="8229600" cy="2560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这个问题是否需要决策？为什么？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决策的边界条件是什么？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可能的方案有哪些？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❓ 如何执行决策并建立反馈机制？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✏️ 互动练习：决策分析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回顾一个你最近做的重要决策，用德鲁克的五个要素重新分析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011680"/>
            <a:ext cx="822960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1. 决策描述：_________________________________________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2. 1. 是否需要决策：_________________________________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3. 2. 边界条件：_____________________________________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4. 3. 正确方案：_____________________________________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5. 4. 行动计划：_____________________________________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6. 5. 反馈机制：_____________________________________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7. </a:t>
            </a:r>
          </a:p>
          <a:p>
            <a:pPr>
              <a:spcBef>
                <a:spcPts val="800"/>
              </a:spcBef>
              <a:defRPr sz="1800">
                <a:solidFill>
                  <a:srgbClr val="333333"/>
                </a:solidFill>
              </a:defRPr>
            </a:pPr>
            <a:r>
              <a:t>8. 有没有可以改进的地方？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边界条件的重要性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边界条件是决策的「底线」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决策必须满足的最低要求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如果不能满足，决策就没有意义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如何设定边界条件？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明确目标：我们要达成什么？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设定底线：最低要求是什么？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考虑约束：有哪些限制条件？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金山案例：信创适配决策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目标：WPS完全适配国产操作系统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边界条件：兼容性覆盖率 ≥ 95%、性能下降 ≤ 10%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约束条件：人力有限、时间紧迫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正确决策 vs 快速决策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4800" y="2286000"/>
            <a:ext cx="914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 b="1">
                <a:solidFill>
                  <a:srgbClr val="ED7D31"/>
                </a:solidFill>
              </a:defRPr>
            </a:pPr>
            <a:r>
              <a:t>VS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188720"/>
            <a:ext cx="3840480" cy="5029200"/>
          </a:xfrm>
          <a:prstGeom prst="roundRect">
            <a:avLst/>
          </a:prstGeom>
          <a:solidFill>
            <a:srgbClr val="FFEBEE"/>
          </a:solidFill>
          <a:ln w="25400">
            <a:solidFill>
              <a:srgbClr val="E539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C62828"/>
                </a:solidFill>
              </a:defRPr>
            </a:pPr>
            <a:r>
              <a:t>❌ 快速决策的风险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只考虑眼前，忽视长期影响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只听一种声音，缺乏多元视角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决策后不跟踪，不知道效果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频繁决策，但质量不高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846320" y="1188720"/>
            <a:ext cx="3840480" cy="5029200"/>
          </a:xfrm>
          <a:prstGeom prst="roundRect">
            <a:avLst/>
          </a:prstGeom>
          <a:solidFill>
            <a:srgbClr val="E8F5E9"/>
          </a:solidFill>
          <a:ln w="25400">
            <a:solidFill>
              <a:srgbClr val="43A0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2E7D32"/>
                </a:solidFill>
              </a:defRPr>
            </a:pPr>
            <a:r>
              <a:t>✅ 正确决策的方法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充分了解问题和边界条件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鼓励不同意见的讨论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明确执行计划和责任人</a:t>
            </a:r>
          </a:p>
          <a:p>
            <a:pPr>
              <a:spcBef>
                <a:spcPts val="600"/>
              </a:spcBef>
              <a:defRPr sz="1600">
                <a:solidFill>
                  <a:srgbClr val="333333"/>
                </a:solidFill>
              </a:defRPr>
            </a:pPr>
            <a:r>
              <a:t>• 建立反馈机制，持续优化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E509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☕ 茶歇时间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15分钟后回来继续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第七章</a:t>
            </a:r>
            <a:br/>
            <a:r>
              <a:t>有效的决策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09728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600">
                <a:solidFill>
                  <a:srgbClr val="ED7D31"/>
                </a:solidFill>
              </a:defRPr>
            </a:pPr>
            <a:r>
              <a:t>第七章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860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有效的决策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>
                <a:solidFill>
                  <a:srgbClr val="AACCEE"/>
                </a:solidFill>
              </a:defRPr>
            </a:pPr>
            <a:r>
              <a:t>Effective Decisions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有效的决策者不做太多决策，他们只做重大决策。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彼得·德鲁克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有效决策的三个原则</a:t>
            </a:r>
          </a:p>
        </p:txBody>
      </p:sp>
      <p:sp>
        <p:nvSpPr>
          <p:cNvPr id="3" name="Oval 2"/>
          <p:cNvSpPr/>
          <p:nvPr/>
        </p:nvSpPr>
        <p:spPr>
          <a:xfrm>
            <a:off x="731520" y="118872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5920" y="118872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从「什么是正确的」开始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不问「谁是对的」，而问「什么是对的」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228600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45920" y="228600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需要不同意见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反面意见是决策的「必需品」，避免群体思维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3383280"/>
            <a:ext cx="731520" cy="73152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2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45920" y="3383280"/>
            <a:ext cx="685800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决策必须付诸行动</a:t>
            </a:r>
          </a:p>
          <a:p>
            <a:pPr>
              <a:defRPr sz="1400">
                <a:solidFill>
                  <a:srgbClr val="666666"/>
                </a:solidFill>
              </a:defRPr>
            </a:pPr>
            <a:r>
              <a:t>没有行动的决策是无效的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在金山建立健康的决策文化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1. 技术决策委员会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WPS、金山云、西山居各产品线技术负责人组成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重要技术决策需要多方参与（如信创适配方案）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不是「投票」，而是「充分讨论」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2. 复盘机制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定期回顾决策的执行效果（如WPS某版本发布后的复盘）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学习成功和失败的教训，沉淀为技术文档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3. 决策文档化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记录决策的背景、选项、理由，存入内部知识库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 - 方便后续参考和新人学习，体现「技术立业」的传承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什么是「卓有成效」？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德鲁克对「管理者」的定义：对组织成果负责的知识工作者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卓有成效（Effectiveness）≠ 效率（Efficiency）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效率：把事情做对（Do things right）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卓有成效：做对的事情（Do the right things）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金山启示：代码写得好 ≠ 管理做得好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Amazon的「六页纸」决策法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任何重要决策都需要写6页纸的文档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会议开始前所有人默读文档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基于文档讨论，而非即兴发言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对金山管理者的启示：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决策质量 &gt; 决策速度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实践建议：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重要决策提前发文档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会议前给时间阅读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讨论聚焦于事实和逻辑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记录决策理由和预期结果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七章回顾与整合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卓有成效的完整框架：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时间管理（基础）→ 贡献导向（方向）→ 用人之长（方法）→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要事优先（选择）→ 有效决策（行动）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金山管理者的实践路径：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1. 从记录时间开始，找到时间浪费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2. 定义自己和团队对金山的「贡献」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3. 重新分配工作，发挥每个人长处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4. 建立优先级机制，聚焦重要事项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5. 建立决策流程，提高决策质量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避免群体思维，鼓励不同意见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什么是群体思维？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团队追求和谐一致，压制不同意见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结果：决策质量下降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如何避免？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指定「魔鬼代言人」角色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鼓励匿名反馈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先独立思考，再集体讨论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领导最后发言，避免影响他人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金山实践：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技术方案评审时，要求至少提2个替代方案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重要决策前，收集书面意见（避免会议室压力）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决策执行的挑战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常见问题：决策做了，但执行不下去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原因分析：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责任不明确：谁来执行？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资源不到位：需要什么支持？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时间不清晰：什么时候完成？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反馈缺失：怎么知道做得好不好？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解决方法：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决策时就明确执行计划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指定责任人和截止时间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定期检查进度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建立反馈机制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德鲁克名言：「没有行动的决策不是决策，只是一种良好的意愿」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8F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💬 小组讨论（8分钟）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109728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CAF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 b="1">
                <a:solidFill>
                  <a:srgbClr val="333333"/>
                </a:solidFill>
              </a:defRPr>
            </a:pPr>
            <a:r>
              <a:t>讨论主题：如何在金山推广「有效决策」文化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377440"/>
            <a:ext cx="8229600" cy="3657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1E3A5F"/>
                </a:solidFill>
              </a:defRPr>
            </a:pPr>
            <a:r>
              <a:t>讨论问题：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目前团队的决策流程是怎样的？有什么问题？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如何让团队成员敢于提出不同意见？</a:t>
            </a:r>
          </a:p>
          <a:p>
            <a:pPr>
              <a:spcBef>
                <a:spcPts val="600"/>
              </a:spcBef>
              <a:defRPr sz="1700">
                <a:solidFill>
                  <a:srgbClr val="333333"/>
                </a:solidFill>
              </a:defRPr>
            </a:pPr>
            <a:r>
              <a:t>❓ 如何确保决策能够有效执行？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总结</a:t>
            </a:r>
            <a:br/>
            <a:r>
              <a:t>与行动计划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73152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9144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📌 卓有成效的五个习惯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14400" y="182880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善用时间 — 诊断、消除浪费、集中时间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14400" y="246888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重视贡献 — 关注成果，而非活动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4400" y="310896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用人之长 — 发挥长处，让短处无关紧要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3749039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要事优先 — 聚焦重要，勇于放弃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438912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有效决策 — 少数战略性决策，高质量执行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731520"/>
            <a:ext cx="9144000" cy="5486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9144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</a:defRPr>
            </a:pPr>
            <a:r>
              <a:t>📌 金山管理者的行动清单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14400" y="182880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每周记录一次时间日志，找到浪费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14400" y="246888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每月与团队讨论「我们的贡献是什么」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4400" y="310896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每季度重新评估团队成员的长处分配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3749039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每半年做一次优先级复盘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4389120"/>
            <a:ext cx="7315200" cy="502920"/>
          </a:xfrm>
          <a:prstGeom prst="roundRect">
            <a:avLst/>
          </a:prstGeom>
          <a:solidFill>
            <a:srgbClr val="2E5090"/>
          </a:solidFill>
          <a:ln w="25400"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重要决策前，用五要素框架分析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005B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🏢 金山软件「技术立业」管理实践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114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WPS Office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554480"/>
            <a:ext cx="82296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兼容性专家长处：深度技术研究，让其专注兼容性方案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要事优先：信创适配是当前重点，其他需求让路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贡献导向：不是修了多少bug，而是兼容性覆盖率提升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57200" y="2926080"/>
            <a:ext cx="8229600" cy="4114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金山云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" y="3383280"/>
            <a:ext cx="82296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用人之长：让架构能力强的负责系统设计，沟通能力强的负责客户对接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决策机制：重大架构决策需要技术委员会讨论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时间管理：设立「架构思考日」，避免日常运维占用全部时间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4754880"/>
            <a:ext cx="8229600" cy="411480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西山居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57200" y="5212080"/>
            <a:ext cx="82296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要事优先：创新玩法是核心竞争力，日常运营维护不能挤占创新时间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贡献定义：不是修复了多少线上问题，而是DAU/留存率提升</a:t>
            </a:r>
          </a:p>
          <a:p>
            <a:pPr>
              <a:spcBef>
                <a:spcPts val="400"/>
              </a:spcBef>
              <a:defRPr sz="1600">
                <a:solidFill>
                  <a:srgbClr val="333333"/>
                </a:solidFill>
              </a:defRPr>
            </a:pPr>
            <a:r>
              <a:t>• 人才发展：技术专家和管理人才双通道发展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📝 我的行动计划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1097280"/>
            <a:ext cx="8229600" cy="146304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目标 1: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具体行动: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完成时间: _____________    衡量标准: _____________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743200"/>
            <a:ext cx="8229600" cy="146304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目标 2: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具体行动: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完成时间: _____________    衡量标准: _____________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4389120"/>
            <a:ext cx="8229600" cy="146304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>
                <a:solidFill>
                  <a:srgbClr val="333333"/>
                </a:solidFill>
              </a:defRPr>
            </a:pPr>
            <a:r>
              <a:t>目标 3: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具体行动: _______________________________________________</a:t>
            </a:r>
          </a:p>
          <a:p>
            <a:pPr>
              <a:spcBef>
                <a:spcPts val="800"/>
              </a:spcBef>
              <a:defRPr sz="1600">
                <a:solidFill>
                  <a:srgbClr val="666666"/>
                </a:solidFill>
              </a:defRPr>
            </a:pPr>
            <a:r>
              <a:t>完成时间: _____________    衡量标准: _____________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知识工作者的生产力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生产力 = 成果的质量 × 数量 × 工作的影响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管理者的绩效必须对组织整体有贡献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不是「做了什么」，而是「做出了什么成果」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金山技术管理者的特点：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技术背景深厚（WPS兼容性、云架构、游戏引擎）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难以直接监督（需要信任和授权）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产出难以量化（代码行数 ≠ 业务价值）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30天行动计划建议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第一周：时间诊断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记录3天时间日志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识别3个最大的时间浪费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第二周：贡献定义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写下你对金山的贡献声明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与团队讨论「我们的贡献是什么」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第三周：人才盘点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画出团队人才长处地图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调整1-2个人的工作分配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第四周：优先级复盘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用德鲁克四原则评估当前工作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确定2件「必须做」和1件「必须放弃」的事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推荐学习资源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必读书籍：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《卓有成效的管理者》- 彼得·德鲁克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《管理的实践》- 彼得·德鲁克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《人月神话》- 弗雷德里克·布鲁克斯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金山内部资源：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技术立业文化手册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金山技术博客（tech.kingsoft.com）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内部管理培训课程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后续支持：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- 3个月后复盘分享会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管理者学习小组（每月1次）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微信群随时交流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2F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73152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9600">
                <a:solidFill>
                  <a:srgbClr val="ED7D31"/>
                </a:solidFill>
              </a:defRPr>
            </a:pPr>
            <a:r>
              <a:t>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>
                <a:solidFill>
                  <a:srgbClr val="FFFFFF"/>
                </a:solidFill>
              </a:defRPr>
            </a:pPr>
            <a:r>
              <a:t>愿金山管理者，以技术立业，以卓有成效！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11480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AACCEE"/>
                </a:solidFill>
              </a:defRPr>
            </a:pPr>
            <a:r>
              <a:t>—— Jarvis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457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457200" y="274320"/>
            <a:ext cx="8229600" cy="640080"/>
          </a:xfrm>
          <a:prstGeom prst="round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600" b="1">
                <a:solidFill>
                  <a:srgbClr val="FFFFFF"/>
                </a:solidFill>
              </a:defRPr>
            </a:pPr>
            <a:r>
              <a:t>问答环节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5029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E75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欢迎提问和交流！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可能的问题：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如何平衡技术工作和管理工作？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如何说服上级支持我的优先级决策？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如何让团队接受「贡献导向」的绩效评估？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  - 如何处理「用人之长」和「团队协作」的矛盾？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</a:t>
            </a:r>
          </a:p>
          <a:p>
            <a:pPr>
              <a:spcBef>
                <a:spcPts val="800"/>
              </a:spcBef>
              <a:defRPr sz="2000">
                <a:solidFill>
                  <a:srgbClr val="333333"/>
                </a:solidFill>
              </a:defRPr>
            </a:pPr>
            <a:r>
              <a:t>• 请随时提出你的问题或分享你的经验！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3A5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371600"/>
            <a:ext cx="9144000" cy="73152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t>感谢参与！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2004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>
                <a:solidFill>
                  <a:srgbClr val="ED7D31"/>
                </a:solidFill>
              </a:defRPr>
            </a:pPr>
            <a:r>
              <a:t>「效率是把事情做对，卓有成效是做对的事情。」</a:t>
            </a:r>
          </a:p>
          <a:p>
            <a:pPr algn="ctr">
              <a:spcBef>
                <a:spcPts val="1200"/>
              </a:spcBef>
              <a:defRPr sz="1800">
                <a:solidFill>
                  <a:srgbClr val="CCCCCC"/>
                </a:solidFill>
              </a:defRPr>
            </a:pPr>
            <a:r>
              <a:t>—— 彼得·德鲁克</a:t>
            </a:r>
          </a:p>
          <a:p>
            <a:pPr algn="ctr">
              <a:spcBef>
                <a:spcPts val="2000"/>
              </a:spcBef>
              <a:defRPr sz="2000">
                <a:solidFill>
                  <a:srgbClr val="FFFFFF"/>
                </a:solidFill>
              </a:defRPr>
            </a:pPr>
            <a:r>
              <a:t>愿金山管理者，以技术立业，以卓有成效！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培训师：卢立男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